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6082" y="1705547"/>
            <a:ext cx="17528534" cy="1345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10644" y="3865435"/>
            <a:ext cx="10279410" cy="3460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38" y="2627477"/>
            <a:ext cx="8399780" cy="5399405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dirty="0" sz="6800" spc="110">
                <a:solidFill>
                  <a:srgbClr val="FFFFFF"/>
                </a:solidFill>
                <a:latin typeface="Lucida Sans Unicode"/>
                <a:cs typeface="Lucida Sans Unicode"/>
              </a:rPr>
              <a:t>Эволюция </a:t>
            </a:r>
            <a:r>
              <a:rPr dirty="0" sz="680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800" spc="30">
                <a:solidFill>
                  <a:srgbClr val="FFFFFF"/>
                </a:solidFill>
                <a:latin typeface="Lucida Sans Unicode"/>
                <a:cs typeface="Lucida Sans Unicode"/>
              </a:rPr>
              <a:t>мобильного </a:t>
            </a:r>
            <a:r>
              <a:rPr dirty="0" sz="68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800" spc="-70">
                <a:solidFill>
                  <a:srgbClr val="FFFFFF"/>
                </a:solidFill>
                <a:latin typeface="Lucida Sans Unicode"/>
                <a:cs typeface="Lucida Sans Unicode"/>
              </a:rPr>
              <a:t>телефона</a:t>
            </a:r>
            <a:r>
              <a:rPr dirty="0" sz="6800" spc="-7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r>
              <a:rPr dirty="0" sz="6800" spc="229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800" spc="-35">
                <a:solidFill>
                  <a:srgbClr val="FFFFFF"/>
                </a:solidFill>
                <a:latin typeface="Lucida Sans Unicode"/>
                <a:cs typeface="Lucida Sans Unicode"/>
              </a:rPr>
              <a:t>От </a:t>
            </a:r>
            <a:r>
              <a:rPr dirty="0" sz="68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800" spc="25">
                <a:solidFill>
                  <a:srgbClr val="FFFFFF"/>
                </a:solidFill>
                <a:latin typeface="Lucida Sans Unicode"/>
                <a:cs typeface="Lucida Sans Unicode"/>
              </a:rPr>
              <a:t>первых</a:t>
            </a:r>
            <a:r>
              <a:rPr dirty="0" sz="6800" spc="-4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800" spc="-45">
                <a:solidFill>
                  <a:srgbClr val="FFFFFF"/>
                </a:solidFill>
                <a:latin typeface="Lucida Sans Unicode"/>
                <a:cs typeface="Lucida Sans Unicode"/>
              </a:rPr>
              <a:t>моделей</a:t>
            </a:r>
            <a:r>
              <a:rPr dirty="0" sz="6800" spc="-4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800" spc="-330">
                <a:solidFill>
                  <a:srgbClr val="FFFFFF"/>
                </a:solidFill>
                <a:latin typeface="Lucida Sans Unicode"/>
                <a:cs typeface="Lucida Sans Unicode"/>
              </a:rPr>
              <a:t>до </a:t>
            </a:r>
            <a:r>
              <a:rPr dirty="0" sz="6800" spc="-2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800" spc="25">
                <a:solidFill>
                  <a:srgbClr val="FFFFFF"/>
                </a:solidFill>
                <a:latin typeface="Lucida Sans Unicode"/>
                <a:cs typeface="Lucida Sans Unicode"/>
              </a:rPr>
              <a:t>современных </a:t>
            </a:r>
            <a:r>
              <a:rPr dirty="0" sz="68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800" spc="-90">
                <a:solidFill>
                  <a:srgbClr val="FFFFFF"/>
                </a:solidFill>
                <a:latin typeface="Lucida Sans Unicode"/>
                <a:cs typeface="Lucida Sans Unicode"/>
              </a:rPr>
              <a:t>технологий</a:t>
            </a:r>
            <a:endParaRPr sz="68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98579" y="2143023"/>
            <a:ext cx="4122420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65"/>
              <a:t>Введение</a:t>
            </a:r>
            <a:endParaRPr sz="675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9248" y="4373486"/>
            <a:ext cx="1898027" cy="3360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5495" y="5222684"/>
            <a:ext cx="2609938" cy="24984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79500" y="6384734"/>
            <a:ext cx="2230742" cy="19307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8829" y="7165784"/>
            <a:ext cx="1748599" cy="24984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689781" y="3914000"/>
            <a:ext cx="5935980" cy="39096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L="300990" marR="5080" indent="699770">
              <a:lnSpc>
                <a:spcPct val="99700"/>
              </a:lnSpc>
              <a:spcBef>
                <a:spcPts val="110"/>
              </a:spcBef>
            </a:pPr>
            <a:r>
              <a:rPr dirty="0" sz="2550" spc="160">
                <a:solidFill>
                  <a:srgbClr val="FFFFFF"/>
                </a:solidFill>
                <a:latin typeface="Tahoma"/>
                <a:cs typeface="Tahoma"/>
              </a:rPr>
              <a:t>Мобильные</a:t>
            </a:r>
            <a:r>
              <a:rPr dirty="0" sz="25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Tahoma"/>
                <a:cs typeface="Tahoma"/>
              </a:rPr>
              <a:t>телефоны</a:t>
            </a:r>
            <a:r>
              <a:rPr dirty="0" sz="255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Tahoma"/>
                <a:cs typeface="Tahoma"/>
              </a:rPr>
              <a:t>прошли </a:t>
            </a:r>
            <a:r>
              <a:rPr dirty="0" sz="2550" spc="-7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05">
                <a:latin typeface="Tahoma"/>
                <a:cs typeface="Tahoma"/>
              </a:rPr>
              <a:t>долгий </a:t>
            </a:r>
            <a:r>
              <a:rPr dirty="0" sz="2550" spc="90">
                <a:latin typeface="Tahoma"/>
                <a:cs typeface="Tahoma"/>
              </a:rPr>
              <a:t>путь </a:t>
            </a:r>
            <a:r>
              <a:rPr dirty="0" sz="2550" spc="40">
                <a:solidFill>
                  <a:srgbClr val="FFFFFF"/>
                </a:solidFill>
                <a:latin typeface="Tahoma"/>
                <a:cs typeface="Tahoma"/>
              </a:rPr>
              <a:t>с </a:t>
            </a:r>
            <a:r>
              <a:rPr dirty="0" sz="2550" spc="135">
                <a:solidFill>
                  <a:srgbClr val="FFFFFF"/>
                </a:solidFill>
                <a:latin typeface="Tahoma"/>
                <a:cs typeface="Tahoma"/>
              </a:rPr>
              <a:t>момента </a:t>
            </a:r>
            <a:r>
              <a:rPr dirty="0" sz="2550" spc="100">
                <a:solidFill>
                  <a:srgbClr val="FFFFFF"/>
                </a:solidFill>
                <a:latin typeface="Tahoma"/>
                <a:cs typeface="Tahoma"/>
              </a:rPr>
              <a:t>своего </a:t>
            </a:r>
            <a:r>
              <a:rPr dirty="0" sz="255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Tahoma"/>
                <a:cs typeface="Tahoma"/>
              </a:rPr>
              <a:t>появления.</a:t>
            </a:r>
            <a:r>
              <a:rPr dirty="0" sz="25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4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dirty="0" sz="25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Tahoma"/>
                <a:cs typeface="Tahoma"/>
              </a:rPr>
              <a:t>этой</a:t>
            </a:r>
            <a:r>
              <a:rPr dirty="0" sz="25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10">
                <a:solidFill>
                  <a:srgbClr val="FFFFFF"/>
                </a:solidFill>
                <a:latin typeface="Tahoma"/>
                <a:cs typeface="Tahoma"/>
              </a:rPr>
              <a:t>презентации</a:t>
            </a:r>
            <a:r>
              <a:rPr dirty="0" sz="255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210">
                <a:solidFill>
                  <a:srgbClr val="FFFFFF"/>
                </a:solidFill>
                <a:latin typeface="Tahoma"/>
                <a:cs typeface="Tahoma"/>
              </a:rPr>
              <a:t>мы </a:t>
            </a:r>
            <a:r>
              <a:rPr dirty="0" sz="2550" spc="-7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85">
                <a:solidFill>
                  <a:srgbClr val="FFFFFF"/>
                </a:solidFill>
                <a:latin typeface="Tahoma"/>
                <a:cs typeface="Tahoma"/>
              </a:rPr>
              <a:t>исследуем </a:t>
            </a:r>
            <a:r>
              <a:rPr dirty="0" sz="2550" spc="95">
                <a:latin typeface="Tahoma"/>
                <a:cs typeface="Tahoma"/>
              </a:rPr>
              <a:t>этапы </a:t>
            </a:r>
            <a:r>
              <a:rPr dirty="0" sz="2550" spc="130">
                <a:latin typeface="Tahoma"/>
                <a:cs typeface="Tahoma"/>
              </a:rPr>
              <a:t>эволюции </a:t>
            </a:r>
            <a:r>
              <a:rPr dirty="0" sz="2550" spc="135">
                <a:latin typeface="Tahoma"/>
                <a:cs typeface="Tahoma"/>
              </a:rPr>
              <a:t> </a:t>
            </a:r>
            <a:r>
              <a:rPr dirty="0" sz="2550" spc="150">
                <a:solidFill>
                  <a:srgbClr val="FFFFFF"/>
                </a:solidFill>
                <a:latin typeface="Tahoma"/>
                <a:cs typeface="Tahoma"/>
              </a:rPr>
              <a:t>мобильных </a:t>
            </a:r>
            <a:r>
              <a:rPr dirty="0" sz="2550" spc="60">
                <a:solidFill>
                  <a:srgbClr val="FFFFFF"/>
                </a:solidFill>
                <a:latin typeface="Tahoma"/>
                <a:cs typeface="Tahoma"/>
              </a:rPr>
              <a:t>устройств, </a:t>
            </a:r>
            <a:r>
              <a:rPr dirty="0" sz="2550" spc="130">
                <a:solidFill>
                  <a:srgbClr val="FFFFFF"/>
                </a:solidFill>
                <a:latin typeface="Tahoma"/>
                <a:cs typeface="Tahoma"/>
              </a:rPr>
              <a:t>начиная </a:t>
            </a:r>
            <a:r>
              <a:rPr dirty="0" sz="2550" spc="40">
                <a:solidFill>
                  <a:srgbClr val="FFFFFF"/>
                </a:solidFill>
                <a:latin typeface="Tahoma"/>
                <a:cs typeface="Tahoma"/>
              </a:rPr>
              <a:t>с </a:t>
            </a:r>
            <a:r>
              <a:rPr dirty="0" sz="255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25">
                <a:solidFill>
                  <a:srgbClr val="FFFFFF"/>
                </a:solidFill>
                <a:latin typeface="Tahoma"/>
                <a:cs typeface="Tahoma"/>
              </a:rPr>
              <a:t>первых </a:t>
            </a:r>
            <a:r>
              <a:rPr dirty="0" sz="2550" spc="114">
                <a:solidFill>
                  <a:srgbClr val="FFFFFF"/>
                </a:solidFill>
                <a:latin typeface="Tahoma"/>
                <a:cs typeface="Tahoma"/>
              </a:rPr>
              <a:t>моделей </a:t>
            </a:r>
            <a:r>
              <a:rPr dirty="0" sz="2550" spc="18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dirty="0" sz="2550" spc="100">
                <a:solidFill>
                  <a:srgbClr val="FFFFFF"/>
                </a:solidFill>
                <a:latin typeface="Tahoma"/>
                <a:cs typeface="Tahoma"/>
              </a:rPr>
              <a:t>заканчивая </a:t>
            </a:r>
            <a:r>
              <a:rPr dirty="0" sz="255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55">
                <a:solidFill>
                  <a:srgbClr val="FFFFFF"/>
                </a:solidFill>
                <a:latin typeface="Tahoma"/>
                <a:cs typeface="Tahoma"/>
              </a:rPr>
              <a:t>современными</a:t>
            </a:r>
            <a:r>
              <a:rPr dirty="0" sz="255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95">
                <a:latin typeface="Tahoma"/>
                <a:cs typeface="Tahoma"/>
              </a:rPr>
              <a:t>технологиями</a:t>
            </a:r>
            <a:r>
              <a:rPr dirty="0" sz="2550" spc="9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50">
              <a:latin typeface="Tahoma"/>
              <a:cs typeface="Tahoma"/>
            </a:endParaRPr>
          </a:p>
          <a:p>
            <a:pPr algn="r" marL="264795" marR="5080" indent="-252729">
              <a:lnSpc>
                <a:spcPct val="100499"/>
              </a:lnSpc>
            </a:pPr>
            <a:r>
              <a:rPr dirty="0" sz="2550" spc="150">
                <a:solidFill>
                  <a:srgbClr val="FFFFFF"/>
                </a:solidFill>
                <a:latin typeface="Tahoma"/>
                <a:cs typeface="Tahoma"/>
              </a:rPr>
              <a:t>Понимание</a:t>
            </a:r>
            <a:r>
              <a:rPr dirty="0" sz="25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00">
                <a:solidFill>
                  <a:srgbClr val="FFFFFF"/>
                </a:solidFill>
                <a:latin typeface="Tahoma"/>
                <a:cs typeface="Tahoma"/>
              </a:rPr>
              <a:t>этой</a:t>
            </a:r>
            <a:r>
              <a:rPr dirty="0" sz="25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30">
                <a:solidFill>
                  <a:srgbClr val="FFFFFF"/>
                </a:solidFill>
                <a:latin typeface="Tahoma"/>
                <a:cs typeface="Tahoma"/>
              </a:rPr>
              <a:t>эволюции</a:t>
            </a:r>
            <a:r>
              <a:rPr dirty="0" sz="25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05">
                <a:solidFill>
                  <a:srgbClr val="FFFFFF"/>
                </a:solidFill>
                <a:latin typeface="Tahoma"/>
                <a:cs typeface="Tahoma"/>
              </a:rPr>
              <a:t>помогает </a:t>
            </a:r>
            <a:r>
              <a:rPr dirty="0" sz="2550" spc="-7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85">
                <a:solidFill>
                  <a:srgbClr val="FFFFFF"/>
                </a:solidFill>
                <a:latin typeface="Tahoma"/>
                <a:cs typeface="Tahoma"/>
              </a:rPr>
              <a:t>осознать,</a:t>
            </a:r>
            <a:r>
              <a:rPr dirty="0" sz="25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55">
                <a:solidFill>
                  <a:srgbClr val="FFFFFF"/>
                </a:solidFill>
                <a:latin typeface="Tahoma"/>
                <a:cs typeface="Tahoma"/>
              </a:rPr>
              <a:t>как</a:t>
            </a:r>
            <a:r>
              <a:rPr dirty="0" sz="25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55">
                <a:latin typeface="Tahoma"/>
                <a:cs typeface="Tahoma"/>
              </a:rPr>
              <a:t>инновации</a:t>
            </a:r>
            <a:r>
              <a:rPr dirty="0" sz="2550" spc="-155">
                <a:latin typeface="Tahoma"/>
                <a:cs typeface="Tahoma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Tahoma"/>
                <a:cs typeface="Tahoma"/>
              </a:rPr>
              <a:t>изменили </a:t>
            </a:r>
            <a:r>
              <a:rPr dirty="0" sz="2550" spc="-7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55">
                <a:solidFill>
                  <a:srgbClr val="FFFFFF"/>
                </a:solidFill>
                <a:latin typeface="Tahoma"/>
                <a:cs typeface="Tahoma"/>
              </a:rPr>
              <a:t>наше</a:t>
            </a:r>
            <a:r>
              <a:rPr dirty="0" sz="255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10">
                <a:solidFill>
                  <a:srgbClr val="FFFFFF"/>
                </a:solidFill>
                <a:latin typeface="Tahoma"/>
                <a:cs typeface="Tahoma"/>
              </a:rPr>
              <a:t>взаимодействие</a:t>
            </a:r>
            <a:r>
              <a:rPr dirty="0" sz="255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dirty="0" sz="255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35">
                <a:solidFill>
                  <a:srgbClr val="FFFFFF"/>
                </a:solidFill>
                <a:latin typeface="Tahoma"/>
                <a:cs typeface="Tahoma"/>
              </a:rPr>
              <a:t>миром.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815175" y="1014438"/>
            <a:ext cx="5547995" cy="12617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4850"/>
              </a:lnSpc>
              <a:spcBef>
                <a:spcPts val="125"/>
              </a:spcBef>
            </a:pPr>
            <a:r>
              <a:rPr dirty="0" sz="4400" spc="90"/>
              <a:t>Первые</a:t>
            </a:r>
            <a:r>
              <a:rPr dirty="0" sz="4400" spc="-335"/>
              <a:t> </a:t>
            </a:r>
            <a:r>
              <a:rPr dirty="0" sz="4400" spc="100"/>
              <a:t>мобильные</a:t>
            </a:r>
            <a:endParaRPr sz="4400"/>
          </a:p>
          <a:p>
            <a:pPr algn="r" marR="5080">
              <a:lnSpc>
                <a:spcPts val="4850"/>
              </a:lnSpc>
            </a:pPr>
            <a:r>
              <a:rPr dirty="0" sz="4400" spc="-15"/>
              <a:t>телефоны</a:t>
            </a:r>
            <a:endParaRPr sz="4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2493" y="3359746"/>
            <a:ext cx="3301568" cy="3970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54864" y="4271276"/>
            <a:ext cx="2227770" cy="3118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98981" y="5727611"/>
            <a:ext cx="2102002" cy="3145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070807" y="2814142"/>
            <a:ext cx="6281420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7620" indent="477520">
              <a:lnSpc>
                <a:spcPct val="100000"/>
              </a:lnSpc>
              <a:spcBef>
                <a:spcPts val="100"/>
              </a:spcBef>
            </a:pPr>
            <a:r>
              <a:rPr dirty="0" sz="3000" spc="145">
                <a:solidFill>
                  <a:srgbClr val="FFFFFF"/>
                </a:solidFill>
                <a:latin typeface="Tahoma"/>
                <a:cs typeface="Tahoma"/>
              </a:rPr>
              <a:t>Первые</a:t>
            </a:r>
            <a:r>
              <a:rPr dirty="0" sz="30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80">
                <a:solidFill>
                  <a:srgbClr val="FFFFFF"/>
                </a:solidFill>
                <a:latin typeface="Tahoma"/>
                <a:cs typeface="Tahoma"/>
              </a:rPr>
              <a:t>мобильные</a:t>
            </a:r>
            <a:r>
              <a:rPr dirty="0" sz="30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Tahoma"/>
                <a:cs typeface="Tahoma"/>
              </a:rPr>
              <a:t>телефоны, </a:t>
            </a:r>
            <a:r>
              <a:rPr dirty="0" sz="3000" spc="-91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такие </a:t>
            </a:r>
            <a:r>
              <a:rPr dirty="0" sz="3000" spc="65">
                <a:solidFill>
                  <a:srgbClr val="FFFFFF"/>
                </a:solidFill>
                <a:latin typeface="Tahoma"/>
                <a:cs typeface="Tahoma"/>
              </a:rPr>
              <a:t>как </a:t>
            </a:r>
            <a:r>
              <a:rPr dirty="0" sz="3000" spc="155">
                <a:latin typeface="Tahoma"/>
                <a:cs typeface="Tahoma"/>
              </a:rPr>
              <a:t>Motorola </a:t>
            </a:r>
            <a:r>
              <a:rPr dirty="0" sz="3000" spc="45">
                <a:latin typeface="Tahoma"/>
                <a:cs typeface="Tahoma"/>
              </a:rPr>
              <a:t>DynaTAC</a:t>
            </a:r>
            <a:r>
              <a:rPr dirty="0" sz="3000" spc="45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dirty="0" sz="30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45">
                <a:solidFill>
                  <a:srgbClr val="FFFFFF"/>
                </a:solidFill>
                <a:latin typeface="Tahoma"/>
                <a:cs typeface="Tahoma"/>
              </a:rPr>
              <a:t>появились</a:t>
            </a:r>
            <a:r>
              <a:rPr dirty="0" sz="30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45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dirty="0" sz="30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Tahoma"/>
                <a:cs typeface="Tahoma"/>
              </a:rPr>
              <a:t>1983</a:t>
            </a:r>
            <a:r>
              <a:rPr dirty="0" sz="30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5">
                <a:solidFill>
                  <a:srgbClr val="FFFFFF"/>
                </a:solidFill>
                <a:latin typeface="Tahoma"/>
                <a:cs typeface="Tahoma"/>
              </a:rPr>
              <a:t>году.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10">
                <a:solidFill>
                  <a:srgbClr val="FFFFFF"/>
                </a:solidFill>
                <a:latin typeface="Tahoma"/>
                <a:cs typeface="Tahoma"/>
              </a:rPr>
              <a:t>Они</a:t>
            </a:r>
            <a:r>
              <a:rPr dirty="0" sz="30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55">
                <a:solidFill>
                  <a:srgbClr val="FFFFFF"/>
                </a:solidFill>
                <a:latin typeface="Tahoma"/>
                <a:cs typeface="Tahoma"/>
              </a:rPr>
              <a:t>были</a:t>
            </a:r>
            <a:endParaRPr sz="3000">
              <a:latin typeface="Tahoma"/>
              <a:cs typeface="Tahoma"/>
            </a:endParaRPr>
          </a:p>
          <a:p>
            <a:pPr algn="just" marL="153035" marR="5080" indent="2209800">
              <a:lnSpc>
                <a:spcPct val="100000"/>
              </a:lnSpc>
            </a:pPr>
            <a:r>
              <a:rPr dirty="0" sz="3000" spc="220">
                <a:latin typeface="Tahoma"/>
                <a:cs typeface="Tahoma"/>
              </a:rPr>
              <a:t>объемными</a:t>
            </a:r>
            <a:r>
              <a:rPr dirty="0" sz="3000" spc="-200">
                <a:latin typeface="Tahoma"/>
                <a:cs typeface="Tahoma"/>
              </a:rPr>
              <a:t> </a:t>
            </a:r>
            <a:r>
              <a:rPr dirty="0" sz="3000" spc="215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dirty="0" sz="30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70">
                <a:solidFill>
                  <a:srgbClr val="FFFFFF"/>
                </a:solidFill>
                <a:latin typeface="Tahoma"/>
                <a:cs typeface="Tahoma"/>
              </a:rPr>
              <a:t>имели </a:t>
            </a:r>
            <a:r>
              <a:rPr dirty="0" sz="3000" spc="-9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60">
                <a:solidFill>
                  <a:srgbClr val="FFFFFF"/>
                </a:solidFill>
                <a:latin typeface="Tahoma"/>
                <a:cs typeface="Tahoma"/>
              </a:rPr>
              <a:t>ограниченные </a:t>
            </a:r>
            <a:r>
              <a:rPr dirty="0" sz="3000" spc="70">
                <a:solidFill>
                  <a:srgbClr val="FFFFFF"/>
                </a:solidFill>
                <a:latin typeface="Tahoma"/>
                <a:cs typeface="Tahoma"/>
              </a:rPr>
              <a:t>функции.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Тем </a:t>
            </a:r>
            <a:r>
              <a:rPr dirty="0" sz="3000" spc="155">
                <a:solidFill>
                  <a:srgbClr val="FFFFFF"/>
                </a:solidFill>
                <a:latin typeface="Tahoma"/>
                <a:cs typeface="Tahoma"/>
              </a:rPr>
              <a:t>не </a:t>
            </a:r>
            <a:r>
              <a:rPr dirty="0" sz="3000" spc="-9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05">
                <a:solidFill>
                  <a:srgbClr val="FFFFFF"/>
                </a:solidFill>
                <a:latin typeface="Tahoma"/>
                <a:cs typeface="Tahoma"/>
              </a:rPr>
              <a:t>менее,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эти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Tahoma"/>
                <a:cs typeface="Tahoma"/>
              </a:rPr>
              <a:t>устройства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25">
                <a:solidFill>
                  <a:srgbClr val="FFFFFF"/>
                </a:solidFill>
                <a:latin typeface="Tahoma"/>
                <a:cs typeface="Tahoma"/>
              </a:rPr>
              <a:t>положили</a:t>
            </a:r>
            <a:endParaRPr sz="3000">
              <a:latin typeface="Tahoma"/>
              <a:cs typeface="Tahoma"/>
            </a:endParaRPr>
          </a:p>
          <a:p>
            <a:pPr algn="r" marL="28575" marR="5080" indent="2324100">
              <a:lnSpc>
                <a:spcPct val="100000"/>
              </a:lnSpc>
            </a:pPr>
            <a:r>
              <a:rPr dirty="0" sz="3000" spc="135">
                <a:solidFill>
                  <a:srgbClr val="FFFFFF"/>
                </a:solidFill>
                <a:latin typeface="Tahoma"/>
                <a:cs typeface="Tahoma"/>
              </a:rPr>
              <a:t>начало</a:t>
            </a:r>
            <a:r>
              <a:rPr dirty="0" sz="30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60">
                <a:latin typeface="Tahoma"/>
                <a:cs typeface="Tahoma"/>
              </a:rPr>
              <a:t>революции</a:t>
            </a:r>
            <a:r>
              <a:rPr dirty="0" sz="3000" spc="-200">
                <a:latin typeface="Tahoma"/>
                <a:cs typeface="Tahoma"/>
              </a:rPr>
              <a:t> </a:t>
            </a:r>
            <a:r>
              <a:rPr dirty="0" sz="3000" spc="145">
                <a:solidFill>
                  <a:srgbClr val="FFFFFF"/>
                </a:solidFill>
                <a:latin typeface="Tahoma"/>
                <a:cs typeface="Tahoma"/>
              </a:rPr>
              <a:t>в </a:t>
            </a:r>
            <a:r>
              <a:rPr dirty="0" sz="3000" spc="-91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25">
                <a:solidFill>
                  <a:srgbClr val="FFFFFF"/>
                </a:solidFill>
                <a:latin typeface="Tahoma"/>
                <a:cs typeface="Tahoma"/>
              </a:rPr>
              <a:t>коммуникациях,</a:t>
            </a:r>
            <a:r>
              <a:rPr dirty="0" sz="30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4">
                <a:solidFill>
                  <a:srgbClr val="FFFFFF"/>
                </a:solidFill>
                <a:latin typeface="Tahoma"/>
                <a:cs typeface="Tahoma"/>
              </a:rPr>
              <a:t>позволяя</a:t>
            </a:r>
            <a:r>
              <a:rPr dirty="0" sz="30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25">
                <a:solidFill>
                  <a:srgbClr val="FFFFFF"/>
                </a:solidFill>
                <a:latin typeface="Tahoma"/>
                <a:cs typeface="Tahoma"/>
              </a:rPr>
              <a:t>людям </a:t>
            </a:r>
            <a:r>
              <a:rPr dirty="0" sz="3000" spc="-9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40">
                <a:solidFill>
                  <a:srgbClr val="FFFFFF"/>
                </a:solidFill>
                <a:latin typeface="Tahoma"/>
                <a:cs typeface="Tahoma"/>
              </a:rPr>
              <a:t>общаться</a:t>
            </a:r>
            <a:r>
              <a:rPr dirty="0" sz="30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5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dirty="0" sz="30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Tahoma"/>
                <a:cs typeface="Tahoma"/>
              </a:rPr>
              <a:t>ходу</a:t>
            </a:r>
            <a:r>
              <a:rPr dirty="0" sz="30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05">
                <a:solidFill>
                  <a:srgbClr val="FFFFFF"/>
                </a:solidFill>
                <a:latin typeface="Tahoma"/>
                <a:cs typeface="Tahoma"/>
              </a:rPr>
              <a:t>без</a:t>
            </a:r>
            <a:r>
              <a:rPr dirty="0" sz="30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4">
                <a:solidFill>
                  <a:srgbClr val="FFFFFF"/>
                </a:solidFill>
                <a:latin typeface="Tahoma"/>
                <a:cs typeface="Tahoma"/>
              </a:rPr>
              <a:t>проводов.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80505" y="255976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6" name="object 16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21019" y="1014438"/>
            <a:ext cx="6442075" cy="12617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4850"/>
              </a:lnSpc>
              <a:spcBef>
                <a:spcPts val="125"/>
              </a:spcBef>
            </a:pPr>
            <a:r>
              <a:rPr dirty="0" sz="4400" spc="-65"/>
              <a:t>Пере</a:t>
            </a:r>
            <a:r>
              <a:rPr dirty="0" sz="4400" spc="-155"/>
              <a:t>х</a:t>
            </a:r>
            <a:r>
              <a:rPr dirty="0" sz="4400" spc="-210"/>
              <a:t>од</a:t>
            </a:r>
            <a:r>
              <a:rPr dirty="0" sz="4400" spc="-270"/>
              <a:t> </a:t>
            </a:r>
            <a:r>
              <a:rPr dirty="0" sz="4400" spc="-25"/>
              <a:t>к</a:t>
            </a:r>
            <a:r>
              <a:rPr dirty="0" sz="4400" spc="-270"/>
              <a:t> </a:t>
            </a:r>
            <a:r>
              <a:rPr dirty="0" sz="4400" spc="-114"/>
              <a:t>к</a:t>
            </a:r>
            <a:r>
              <a:rPr dirty="0" sz="4400" spc="50"/>
              <a:t>омпактным</a:t>
            </a:r>
            <a:endParaRPr sz="4400"/>
          </a:p>
          <a:p>
            <a:pPr algn="r" marR="5080">
              <a:lnSpc>
                <a:spcPts val="4850"/>
              </a:lnSpc>
            </a:pPr>
            <a:r>
              <a:rPr dirty="0" sz="4400" spc="5"/>
              <a:t>моделям</a:t>
            </a:r>
            <a:endParaRPr sz="4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6507" y="3441611"/>
            <a:ext cx="2484970" cy="31513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4541" y="4813211"/>
            <a:ext cx="2080425" cy="22715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39627" y="6560146"/>
            <a:ext cx="3533178" cy="39700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979278" y="2814142"/>
            <a:ext cx="6373495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1384935">
              <a:lnSpc>
                <a:spcPct val="100000"/>
              </a:lnSpc>
              <a:spcBef>
                <a:spcPts val="100"/>
              </a:spcBef>
            </a:pPr>
            <a:r>
              <a:rPr dirty="0" sz="3000" spc="85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dirty="0" sz="30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ahoma"/>
                <a:cs typeface="Tahoma"/>
              </a:rPr>
              <a:t>1990-х</a:t>
            </a:r>
            <a:r>
              <a:rPr dirty="0" sz="300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4">
                <a:solidFill>
                  <a:srgbClr val="FFFFFF"/>
                </a:solidFill>
                <a:latin typeface="Tahoma"/>
                <a:cs typeface="Tahoma"/>
              </a:rPr>
              <a:t>годов</a:t>
            </a:r>
            <a:r>
              <a:rPr dirty="0" sz="30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80">
                <a:solidFill>
                  <a:srgbClr val="FFFFFF"/>
                </a:solidFill>
                <a:latin typeface="Tahoma"/>
                <a:cs typeface="Tahoma"/>
              </a:rPr>
              <a:t>мобильные </a:t>
            </a:r>
            <a:r>
              <a:rPr dirty="0" sz="3000" spc="-91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Tahoma"/>
                <a:cs typeface="Tahoma"/>
              </a:rPr>
              <a:t>телефоны </a:t>
            </a:r>
            <a:r>
              <a:rPr dirty="0" sz="3000" spc="140">
                <a:solidFill>
                  <a:srgbClr val="FFFFFF"/>
                </a:solidFill>
                <a:latin typeface="Tahoma"/>
                <a:cs typeface="Tahoma"/>
              </a:rPr>
              <a:t>начали </a:t>
            </a:r>
            <a:r>
              <a:rPr dirty="0" sz="3000" spc="155">
                <a:latin typeface="Tahoma"/>
                <a:cs typeface="Tahoma"/>
              </a:rPr>
              <a:t>уменьшаться </a:t>
            </a:r>
            <a:r>
              <a:rPr dirty="0" sz="3000" spc="145">
                <a:solidFill>
                  <a:srgbClr val="FFFFFF"/>
                </a:solidFill>
                <a:latin typeface="Tahoma"/>
                <a:cs typeface="Tahoma"/>
              </a:rPr>
              <a:t>в </a:t>
            </a:r>
            <a:r>
              <a:rPr dirty="0" sz="3000" spc="-9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35">
                <a:solidFill>
                  <a:srgbClr val="FFFFFF"/>
                </a:solidFill>
                <a:latin typeface="Tahoma"/>
                <a:cs typeface="Tahoma"/>
              </a:rPr>
              <a:t>размерах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благодаря </a:t>
            </a:r>
            <a:r>
              <a:rPr dirty="0" sz="3000" spc="204">
                <a:solidFill>
                  <a:srgbClr val="FFFFFF"/>
                </a:solidFill>
                <a:latin typeface="Tahoma"/>
                <a:cs typeface="Tahoma"/>
              </a:rPr>
              <a:t>новым </a:t>
            </a:r>
            <a:r>
              <a:rPr dirty="0" sz="3000" spc="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Tahoma"/>
                <a:cs typeface="Tahoma"/>
              </a:rPr>
              <a:t>технологиям. </a:t>
            </a:r>
            <a:r>
              <a:rPr dirty="0" sz="3000" spc="130">
                <a:solidFill>
                  <a:srgbClr val="FFFFFF"/>
                </a:solidFill>
                <a:latin typeface="Tahoma"/>
                <a:cs typeface="Tahoma"/>
              </a:rPr>
              <a:t>Появление </a:t>
            </a:r>
            <a:r>
              <a:rPr dirty="0" sz="3000" spc="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65">
                <a:latin typeface="Tahoma"/>
                <a:cs typeface="Tahoma"/>
              </a:rPr>
              <a:t>кнопочных</a:t>
            </a:r>
            <a:r>
              <a:rPr dirty="0" sz="3000" spc="-180">
                <a:latin typeface="Tahoma"/>
                <a:cs typeface="Tahoma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Tahoma"/>
                <a:cs typeface="Tahoma"/>
              </a:rPr>
              <a:t>телефонов</a:t>
            </a:r>
            <a:r>
              <a:rPr dirty="0" sz="30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Tahoma"/>
                <a:cs typeface="Tahoma"/>
              </a:rPr>
              <a:t>сделало</a:t>
            </a:r>
            <a:r>
              <a:rPr dirty="0" sz="30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50">
                <a:solidFill>
                  <a:srgbClr val="FFFFFF"/>
                </a:solidFill>
                <a:latin typeface="Tahoma"/>
                <a:cs typeface="Tahoma"/>
              </a:rPr>
              <a:t>их </a:t>
            </a:r>
            <a:r>
              <a:rPr dirty="0" sz="3000" spc="-9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Tahoma"/>
                <a:cs typeface="Tahoma"/>
              </a:rPr>
              <a:t>более </a:t>
            </a:r>
            <a:r>
              <a:rPr dirty="0" sz="3000" spc="140">
                <a:solidFill>
                  <a:srgbClr val="FFFFFF"/>
                </a:solidFill>
                <a:latin typeface="Tahoma"/>
                <a:cs typeface="Tahoma"/>
              </a:rPr>
              <a:t>доступными </a:t>
            </a:r>
            <a:r>
              <a:rPr dirty="0" sz="3000" spc="215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dirty="0" sz="3000" spc="160">
                <a:solidFill>
                  <a:srgbClr val="FFFFFF"/>
                </a:solidFill>
                <a:latin typeface="Tahoma"/>
                <a:cs typeface="Tahoma"/>
              </a:rPr>
              <a:t>удобными </a:t>
            </a:r>
            <a:r>
              <a:rPr dirty="0" sz="3000" spc="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ahoma"/>
                <a:cs typeface="Tahoma"/>
              </a:rPr>
              <a:t>для </a:t>
            </a:r>
            <a:r>
              <a:rPr dirty="0" sz="3000" spc="100">
                <a:solidFill>
                  <a:srgbClr val="FFFFFF"/>
                </a:solidFill>
                <a:latin typeface="Tahoma"/>
                <a:cs typeface="Tahoma"/>
              </a:rPr>
              <a:t>пользователей. Эти </a:t>
            </a:r>
            <a:r>
              <a:rPr dirty="0" sz="300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Tahoma"/>
                <a:cs typeface="Tahoma"/>
              </a:rPr>
              <a:t>устройства </a:t>
            </a:r>
            <a:r>
              <a:rPr dirty="0" sz="3000" spc="114">
                <a:solidFill>
                  <a:srgbClr val="FFFFFF"/>
                </a:solidFill>
                <a:latin typeface="Tahoma"/>
                <a:cs typeface="Tahoma"/>
              </a:rPr>
              <a:t>поддерживали </a:t>
            </a:r>
            <a:r>
              <a:rPr dirty="0" sz="30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60">
                <a:latin typeface="Tahoma"/>
                <a:cs typeface="Tahoma"/>
              </a:rPr>
              <a:t>основные </a:t>
            </a:r>
            <a:r>
              <a:rPr dirty="0" sz="3000" spc="65">
                <a:latin typeface="Tahoma"/>
                <a:cs typeface="Tahoma"/>
              </a:rPr>
              <a:t>функции</a:t>
            </a:r>
            <a:r>
              <a:rPr dirty="0" sz="3000" spc="65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такие </a:t>
            </a:r>
            <a:r>
              <a:rPr dirty="0" sz="3000" spc="65">
                <a:solidFill>
                  <a:srgbClr val="FFFFFF"/>
                </a:solidFill>
                <a:latin typeface="Tahoma"/>
                <a:cs typeface="Tahoma"/>
              </a:rPr>
              <a:t>как </a:t>
            </a:r>
            <a:r>
              <a:rPr dirty="0" sz="30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40">
                <a:solidFill>
                  <a:srgbClr val="FFFFFF"/>
                </a:solidFill>
                <a:latin typeface="Tahoma"/>
                <a:cs typeface="Tahoma"/>
              </a:rPr>
              <a:t>звонки</a:t>
            </a:r>
            <a:r>
              <a:rPr dirty="0" sz="30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15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dirty="0" sz="30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текстовые</a:t>
            </a:r>
            <a:r>
              <a:rPr dirty="0" sz="30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35">
                <a:solidFill>
                  <a:srgbClr val="FFFFFF"/>
                </a:solidFill>
                <a:latin typeface="Tahoma"/>
                <a:cs typeface="Tahoma"/>
              </a:rPr>
              <a:t>сообщения.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80505" y="255976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6" name="object 16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r" marL="12654915" marR="5080">
              <a:lnSpc>
                <a:spcPts val="5185"/>
              </a:lnSpc>
              <a:spcBef>
                <a:spcPts val="125"/>
              </a:spcBef>
            </a:pPr>
            <a:r>
              <a:rPr dirty="0" spc="-45"/>
              <a:t>Смартфоны</a:t>
            </a:r>
            <a:r>
              <a:rPr dirty="0" spc="-325"/>
              <a:t> </a:t>
            </a:r>
            <a:r>
              <a:rPr dirty="0" spc="90"/>
              <a:t>и</a:t>
            </a:r>
            <a:r>
              <a:rPr dirty="0" spc="-325"/>
              <a:t> </a:t>
            </a:r>
            <a:r>
              <a:rPr dirty="0" spc="-145"/>
              <a:t>их</a:t>
            </a:r>
          </a:p>
          <a:p>
            <a:pPr algn="r" marL="12654915" marR="5080">
              <a:lnSpc>
                <a:spcPts val="5180"/>
              </a:lnSpc>
            </a:pPr>
            <a:r>
              <a:rPr dirty="0" spc="105"/>
              <a:t>влияние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4423770" y="3919308"/>
            <a:ext cx="3480435" cy="2395855"/>
            <a:chOff x="14423770" y="3919308"/>
            <a:chExt cx="3480435" cy="239585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3770" y="3919308"/>
              <a:ext cx="1875282" cy="3571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7894" y="4812131"/>
              <a:ext cx="1717167" cy="2831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7594" y="5974118"/>
              <a:ext cx="2856484" cy="3408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920119" y="3428886"/>
            <a:ext cx="6005830" cy="33134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611505">
              <a:lnSpc>
                <a:spcPct val="100000"/>
              </a:lnSpc>
              <a:spcBef>
                <a:spcPts val="100"/>
              </a:spcBef>
            </a:pP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Trebuchet MS"/>
                <a:cs typeface="Trebuchet MS"/>
              </a:rPr>
              <a:t>начала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2000-х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годов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45">
                <a:solidFill>
                  <a:srgbClr val="FFFFFF"/>
                </a:solidFill>
                <a:latin typeface="Trebuchet MS"/>
                <a:cs typeface="Trebuchet MS"/>
              </a:rPr>
              <a:t>рынок </a:t>
            </a:r>
            <a:r>
              <a:rPr dirty="0" sz="2700" spc="-7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80">
                <a:solidFill>
                  <a:srgbClr val="FFFFFF"/>
                </a:solidFill>
                <a:latin typeface="Trebuchet MS"/>
                <a:cs typeface="Trebuchet MS"/>
              </a:rPr>
              <a:t>вышли </a:t>
            </a:r>
            <a:r>
              <a:rPr dirty="0" sz="2700" spc="50">
                <a:latin typeface="Trebuchet MS"/>
                <a:cs typeface="Trebuchet MS"/>
              </a:rPr>
              <a:t>смартфоны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которые </a:t>
            </a:r>
            <a:r>
              <a:rPr dirty="0" sz="27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Trebuchet MS"/>
                <a:cs typeface="Trebuchet MS"/>
              </a:rPr>
              <a:t>объединили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функции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телефона </a:t>
            </a:r>
            <a:r>
              <a:rPr dirty="0" sz="2700" spc="17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7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компьютера.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20">
                <a:solidFill>
                  <a:srgbClr val="FFFFFF"/>
                </a:solidFill>
                <a:latin typeface="Trebuchet MS"/>
                <a:cs typeface="Trebuchet MS"/>
              </a:rPr>
              <a:t>Появление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0">
                <a:latin typeface="Trebuchet MS"/>
                <a:cs typeface="Trebuchet MS"/>
              </a:rPr>
              <a:t>интернета </a:t>
            </a:r>
            <a:r>
              <a:rPr dirty="0" sz="2700" spc="-795">
                <a:latin typeface="Trebuchet MS"/>
                <a:cs typeface="Trebuchet MS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700" spc="125">
                <a:solidFill>
                  <a:srgbClr val="FFFFFF"/>
                </a:solidFill>
                <a:latin typeface="Trebuchet MS"/>
                <a:cs typeface="Trebuchet MS"/>
              </a:rPr>
              <a:t>приложений изменило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способ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общения,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работы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развлечений.</a:t>
            </a:r>
            <a:endParaRPr sz="2700">
              <a:latin typeface="Trebuchet MS"/>
              <a:cs typeface="Trebuchet MS"/>
            </a:endParaRPr>
          </a:p>
          <a:p>
            <a:pPr algn="r" marR="8255">
              <a:lnSpc>
                <a:spcPts val="3220"/>
              </a:lnSpc>
            </a:pP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Смартфоны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стали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20">
                <a:latin typeface="Trebuchet MS"/>
                <a:cs typeface="Trebuchet MS"/>
              </a:rPr>
              <a:t>необходимостью</a:t>
            </a:r>
            <a:endParaRPr sz="2700">
              <a:latin typeface="Trebuchet MS"/>
              <a:cs typeface="Trebuchet MS"/>
            </a:endParaRPr>
          </a:p>
          <a:p>
            <a:pPr algn="r" marR="10160">
              <a:lnSpc>
                <a:spcPts val="3229"/>
              </a:lnSpc>
            </a:pP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7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повседневной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жизни.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6" y="0"/>
                </a:moveTo>
                <a:lnTo>
                  <a:pt x="19841" y="0"/>
                </a:lnTo>
                <a:lnTo>
                  <a:pt x="0" y="19841"/>
                </a:lnTo>
                <a:lnTo>
                  <a:pt x="0" y="1841646"/>
                </a:lnTo>
                <a:lnTo>
                  <a:pt x="827410" y="2669056"/>
                </a:lnTo>
                <a:lnTo>
                  <a:pt x="2565717" y="930744"/>
                </a:lnTo>
                <a:lnTo>
                  <a:pt x="163497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1" y="1096162"/>
            <a:ext cx="5560695" cy="1785620"/>
          </a:xfrm>
          <a:prstGeom prst="rect"/>
        </p:spPr>
        <p:txBody>
          <a:bodyPr wrap="square" lIns="0" tIns="172720" rIns="0" bIns="0" rtlCol="0" vert="horz">
            <a:spAutoFit/>
          </a:bodyPr>
          <a:lstStyle/>
          <a:p>
            <a:pPr marL="12700" marR="5080">
              <a:lnSpc>
                <a:spcPts val="6300"/>
              </a:lnSpc>
              <a:spcBef>
                <a:spcPts val="1360"/>
              </a:spcBef>
            </a:pPr>
            <a:r>
              <a:rPr dirty="0" sz="6300" spc="40"/>
              <a:t>Современные  </a:t>
            </a:r>
            <a:r>
              <a:rPr dirty="0" sz="6300" spc="-100"/>
              <a:t>технологии</a:t>
            </a:r>
            <a:endParaRPr sz="63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0202" y="3711994"/>
            <a:ext cx="4569269" cy="28312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31602" y="5286146"/>
            <a:ext cx="4190161" cy="3573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629955" y="5363159"/>
            <a:ext cx="1360805" cy="280670"/>
          </a:xfrm>
          <a:custGeom>
            <a:avLst/>
            <a:gdLst/>
            <a:ahLst/>
            <a:cxnLst/>
            <a:rect l="l" t="t" r="r" b="b"/>
            <a:pathLst>
              <a:path w="1360804" h="280670">
                <a:moveTo>
                  <a:pt x="192290" y="0"/>
                </a:moveTo>
                <a:lnTo>
                  <a:pt x="147002" y="0"/>
                </a:lnTo>
                <a:lnTo>
                  <a:pt x="106946" y="111099"/>
                </a:lnTo>
                <a:lnTo>
                  <a:pt x="104470" y="118186"/>
                </a:lnTo>
                <a:lnTo>
                  <a:pt x="102057" y="125272"/>
                </a:lnTo>
                <a:lnTo>
                  <a:pt x="99745" y="132283"/>
                </a:lnTo>
                <a:lnTo>
                  <a:pt x="97485" y="139331"/>
                </a:lnTo>
                <a:lnTo>
                  <a:pt x="96431" y="136067"/>
                </a:lnTo>
                <a:lnTo>
                  <a:pt x="95300" y="132740"/>
                </a:lnTo>
                <a:lnTo>
                  <a:pt x="94094" y="129349"/>
                </a:lnTo>
                <a:lnTo>
                  <a:pt x="92087" y="123482"/>
                </a:lnTo>
                <a:lnTo>
                  <a:pt x="89916" y="117398"/>
                </a:lnTo>
                <a:lnTo>
                  <a:pt x="87528" y="111010"/>
                </a:lnTo>
                <a:lnTo>
                  <a:pt x="45288" y="0"/>
                </a:lnTo>
                <a:lnTo>
                  <a:pt x="0" y="0"/>
                </a:lnTo>
                <a:lnTo>
                  <a:pt x="76428" y="190957"/>
                </a:lnTo>
                <a:lnTo>
                  <a:pt x="67386" y="214147"/>
                </a:lnTo>
                <a:lnTo>
                  <a:pt x="64935" y="220510"/>
                </a:lnTo>
                <a:lnTo>
                  <a:pt x="62115" y="225844"/>
                </a:lnTo>
                <a:lnTo>
                  <a:pt x="58928" y="230136"/>
                </a:lnTo>
                <a:lnTo>
                  <a:pt x="55753" y="234492"/>
                </a:lnTo>
                <a:lnTo>
                  <a:pt x="52120" y="237705"/>
                </a:lnTo>
                <a:lnTo>
                  <a:pt x="48044" y="239763"/>
                </a:lnTo>
                <a:lnTo>
                  <a:pt x="43980" y="241884"/>
                </a:lnTo>
                <a:lnTo>
                  <a:pt x="39065" y="242951"/>
                </a:lnTo>
                <a:lnTo>
                  <a:pt x="29794" y="242951"/>
                </a:lnTo>
                <a:lnTo>
                  <a:pt x="26428" y="242722"/>
                </a:lnTo>
                <a:lnTo>
                  <a:pt x="23190" y="242277"/>
                </a:lnTo>
                <a:lnTo>
                  <a:pt x="19951" y="241884"/>
                </a:lnTo>
                <a:lnTo>
                  <a:pt x="14312" y="240804"/>
                </a:lnTo>
                <a:lnTo>
                  <a:pt x="6273" y="239014"/>
                </a:lnTo>
                <a:lnTo>
                  <a:pt x="6273" y="275602"/>
                </a:lnTo>
                <a:lnTo>
                  <a:pt x="12915" y="277380"/>
                </a:lnTo>
                <a:lnTo>
                  <a:pt x="18415" y="278612"/>
                </a:lnTo>
                <a:lnTo>
                  <a:pt x="27114" y="279946"/>
                </a:lnTo>
                <a:lnTo>
                  <a:pt x="32092" y="280289"/>
                </a:lnTo>
                <a:lnTo>
                  <a:pt x="37668" y="280289"/>
                </a:lnTo>
                <a:lnTo>
                  <a:pt x="76682" y="268401"/>
                </a:lnTo>
                <a:lnTo>
                  <a:pt x="101498" y="236740"/>
                </a:lnTo>
                <a:lnTo>
                  <a:pt x="139446" y="139331"/>
                </a:lnTo>
                <a:lnTo>
                  <a:pt x="192290" y="0"/>
                </a:lnTo>
                <a:close/>
              </a:path>
              <a:path w="1360804" h="280670">
                <a:moveTo>
                  <a:pt x="412127" y="0"/>
                </a:moveTo>
                <a:lnTo>
                  <a:pt x="362991" y="0"/>
                </a:lnTo>
                <a:lnTo>
                  <a:pt x="307822" y="137883"/>
                </a:lnTo>
                <a:lnTo>
                  <a:pt x="278955" y="64858"/>
                </a:lnTo>
                <a:lnTo>
                  <a:pt x="253326" y="0"/>
                </a:lnTo>
                <a:lnTo>
                  <a:pt x="204012" y="0"/>
                </a:lnTo>
                <a:lnTo>
                  <a:pt x="204012" y="197739"/>
                </a:lnTo>
                <a:lnTo>
                  <a:pt x="243522" y="197739"/>
                </a:lnTo>
                <a:lnTo>
                  <a:pt x="243484" y="64858"/>
                </a:lnTo>
                <a:lnTo>
                  <a:pt x="290995" y="197739"/>
                </a:lnTo>
                <a:lnTo>
                  <a:pt x="324231" y="197739"/>
                </a:lnTo>
                <a:lnTo>
                  <a:pt x="346240" y="137883"/>
                </a:lnTo>
                <a:lnTo>
                  <a:pt x="372833" y="65582"/>
                </a:lnTo>
                <a:lnTo>
                  <a:pt x="372783" y="197739"/>
                </a:lnTo>
                <a:lnTo>
                  <a:pt x="412127" y="197739"/>
                </a:lnTo>
                <a:lnTo>
                  <a:pt x="412127" y="65582"/>
                </a:lnTo>
                <a:lnTo>
                  <a:pt x="412127" y="0"/>
                </a:lnTo>
                <a:close/>
              </a:path>
              <a:path w="1360804" h="280670">
                <a:moveTo>
                  <a:pt x="627951" y="0"/>
                </a:moveTo>
                <a:lnTo>
                  <a:pt x="585927" y="0"/>
                </a:lnTo>
                <a:lnTo>
                  <a:pt x="585927" y="77025"/>
                </a:lnTo>
                <a:lnTo>
                  <a:pt x="497852" y="77025"/>
                </a:lnTo>
                <a:lnTo>
                  <a:pt x="497852" y="0"/>
                </a:lnTo>
                <a:lnTo>
                  <a:pt x="455663" y="0"/>
                </a:lnTo>
                <a:lnTo>
                  <a:pt x="455663" y="197739"/>
                </a:lnTo>
                <a:lnTo>
                  <a:pt x="497852" y="197739"/>
                </a:lnTo>
                <a:lnTo>
                  <a:pt x="497852" y="114858"/>
                </a:lnTo>
                <a:lnTo>
                  <a:pt x="585927" y="114858"/>
                </a:lnTo>
                <a:lnTo>
                  <a:pt x="585927" y="197739"/>
                </a:lnTo>
                <a:lnTo>
                  <a:pt x="627951" y="197739"/>
                </a:lnTo>
                <a:lnTo>
                  <a:pt x="627951" y="114858"/>
                </a:lnTo>
                <a:lnTo>
                  <a:pt x="627951" y="77025"/>
                </a:lnTo>
                <a:lnTo>
                  <a:pt x="627951" y="0"/>
                </a:lnTo>
                <a:close/>
              </a:path>
              <a:path w="1360804" h="280670">
                <a:moveTo>
                  <a:pt x="833551" y="134708"/>
                </a:moveTo>
                <a:lnTo>
                  <a:pt x="833018" y="125488"/>
                </a:lnTo>
                <a:lnTo>
                  <a:pt x="831418" y="116979"/>
                </a:lnTo>
                <a:lnTo>
                  <a:pt x="830059" y="113030"/>
                </a:lnTo>
                <a:lnTo>
                  <a:pt x="828751" y="109207"/>
                </a:lnTo>
                <a:lnTo>
                  <a:pt x="799566" y="82219"/>
                </a:lnTo>
                <a:lnTo>
                  <a:pt x="791870" y="79756"/>
                </a:lnTo>
                <a:lnTo>
                  <a:pt x="791870" y="127508"/>
                </a:lnTo>
                <a:lnTo>
                  <a:pt x="791870" y="144868"/>
                </a:lnTo>
                <a:lnTo>
                  <a:pt x="753440" y="160909"/>
                </a:lnTo>
                <a:lnTo>
                  <a:pt x="714844" y="160909"/>
                </a:lnTo>
                <a:lnTo>
                  <a:pt x="714844" y="113030"/>
                </a:lnTo>
                <a:lnTo>
                  <a:pt x="754278" y="113030"/>
                </a:lnTo>
                <a:lnTo>
                  <a:pt x="791870" y="127508"/>
                </a:lnTo>
                <a:lnTo>
                  <a:pt x="791870" y="79756"/>
                </a:lnTo>
                <a:lnTo>
                  <a:pt x="790651" y="79362"/>
                </a:lnTo>
                <a:lnTo>
                  <a:pt x="780745" y="77317"/>
                </a:lnTo>
                <a:lnTo>
                  <a:pt x="769848" y="76098"/>
                </a:lnTo>
                <a:lnTo>
                  <a:pt x="757961" y="75679"/>
                </a:lnTo>
                <a:lnTo>
                  <a:pt x="714844" y="75679"/>
                </a:lnTo>
                <a:lnTo>
                  <a:pt x="714844" y="0"/>
                </a:lnTo>
                <a:lnTo>
                  <a:pt x="672655" y="0"/>
                </a:lnTo>
                <a:lnTo>
                  <a:pt x="672655" y="197739"/>
                </a:lnTo>
                <a:lnTo>
                  <a:pt x="756119" y="197739"/>
                </a:lnTo>
                <a:lnTo>
                  <a:pt x="768692" y="197269"/>
                </a:lnTo>
                <a:lnTo>
                  <a:pt x="807707" y="185902"/>
                </a:lnTo>
                <a:lnTo>
                  <a:pt x="831456" y="152565"/>
                </a:lnTo>
                <a:lnTo>
                  <a:pt x="833018" y="143929"/>
                </a:lnTo>
                <a:lnTo>
                  <a:pt x="833551" y="134708"/>
                </a:lnTo>
                <a:close/>
              </a:path>
              <a:path w="1360804" h="280670">
                <a:moveTo>
                  <a:pt x="891654" y="0"/>
                </a:moveTo>
                <a:lnTo>
                  <a:pt x="849630" y="0"/>
                </a:lnTo>
                <a:lnTo>
                  <a:pt x="849630" y="197739"/>
                </a:lnTo>
                <a:lnTo>
                  <a:pt x="891654" y="197739"/>
                </a:lnTo>
                <a:lnTo>
                  <a:pt x="891654" y="0"/>
                </a:lnTo>
                <a:close/>
              </a:path>
              <a:path w="1360804" h="280670">
                <a:moveTo>
                  <a:pt x="1143977" y="0"/>
                </a:moveTo>
                <a:lnTo>
                  <a:pt x="1094828" y="0"/>
                </a:lnTo>
                <a:lnTo>
                  <a:pt x="1039672" y="137883"/>
                </a:lnTo>
                <a:lnTo>
                  <a:pt x="1010793" y="64858"/>
                </a:lnTo>
                <a:lnTo>
                  <a:pt x="985164" y="0"/>
                </a:lnTo>
                <a:lnTo>
                  <a:pt x="935863" y="0"/>
                </a:lnTo>
                <a:lnTo>
                  <a:pt x="935863" y="197739"/>
                </a:lnTo>
                <a:lnTo>
                  <a:pt x="975372" y="197739"/>
                </a:lnTo>
                <a:lnTo>
                  <a:pt x="975321" y="64858"/>
                </a:lnTo>
                <a:lnTo>
                  <a:pt x="1022845" y="197739"/>
                </a:lnTo>
                <a:lnTo>
                  <a:pt x="1056068" y="197739"/>
                </a:lnTo>
                <a:lnTo>
                  <a:pt x="1078077" y="137883"/>
                </a:lnTo>
                <a:lnTo>
                  <a:pt x="1104684" y="65582"/>
                </a:lnTo>
                <a:lnTo>
                  <a:pt x="1104633" y="197739"/>
                </a:lnTo>
                <a:lnTo>
                  <a:pt x="1143977" y="197739"/>
                </a:lnTo>
                <a:lnTo>
                  <a:pt x="1143977" y="65582"/>
                </a:lnTo>
                <a:lnTo>
                  <a:pt x="1143977" y="0"/>
                </a:lnTo>
                <a:close/>
              </a:path>
              <a:path w="1360804" h="280670">
                <a:moveTo>
                  <a:pt x="1360627" y="0"/>
                </a:moveTo>
                <a:lnTo>
                  <a:pt x="1315504" y="0"/>
                </a:lnTo>
                <a:lnTo>
                  <a:pt x="1227239" y="147789"/>
                </a:lnTo>
                <a:lnTo>
                  <a:pt x="1227747" y="138696"/>
                </a:lnTo>
                <a:lnTo>
                  <a:pt x="1227912" y="134924"/>
                </a:lnTo>
                <a:lnTo>
                  <a:pt x="1228140" y="127723"/>
                </a:lnTo>
                <a:lnTo>
                  <a:pt x="1228191" y="0"/>
                </a:lnTo>
                <a:lnTo>
                  <a:pt x="1187513" y="0"/>
                </a:lnTo>
                <a:lnTo>
                  <a:pt x="1187513" y="197739"/>
                </a:lnTo>
                <a:lnTo>
                  <a:pt x="1232801" y="197739"/>
                </a:lnTo>
                <a:lnTo>
                  <a:pt x="1262659" y="147789"/>
                </a:lnTo>
                <a:lnTo>
                  <a:pt x="1321015" y="50215"/>
                </a:lnTo>
                <a:lnTo>
                  <a:pt x="1320838" y="54800"/>
                </a:lnTo>
                <a:lnTo>
                  <a:pt x="1320711" y="59474"/>
                </a:lnTo>
                <a:lnTo>
                  <a:pt x="1320507" y="69850"/>
                </a:lnTo>
                <a:lnTo>
                  <a:pt x="1320444" y="197739"/>
                </a:lnTo>
                <a:lnTo>
                  <a:pt x="1360627" y="197739"/>
                </a:lnTo>
                <a:lnTo>
                  <a:pt x="1360627" y="50215"/>
                </a:lnTo>
                <a:lnTo>
                  <a:pt x="13606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620302" y="3147898"/>
            <a:ext cx="6921500" cy="37230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2700" spc="-85">
                <a:solidFill>
                  <a:srgbClr val="FFFFFF"/>
                </a:solidFill>
                <a:latin typeface="Courier New"/>
                <a:cs typeface="Courier New"/>
              </a:rPr>
              <a:t>Сегодня</a:t>
            </a:r>
            <a:r>
              <a:rPr dirty="0" sz="2700" spc="-91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Courier New"/>
                <a:cs typeface="Courier New"/>
              </a:rPr>
              <a:t>мобильны</a:t>
            </a:r>
            <a:r>
              <a:rPr dirty="0" sz="2700" spc="85">
                <a:solidFill>
                  <a:srgbClr val="FFFFFF"/>
                </a:solidFill>
                <a:latin typeface="Courier New"/>
                <a:cs typeface="Courier New"/>
              </a:rPr>
              <a:t>е</a:t>
            </a:r>
            <a:r>
              <a:rPr dirty="0" sz="2700" spc="-9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700" spc="25">
                <a:solidFill>
                  <a:srgbClr val="FFFFFF"/>
                </a:solidFill>
                <a:latin typeface="Courier New"/>
                <a:cs typeface="Courier New"/>
              </a:rPr>
              <a:t>телефоны  </a:t>
            </a: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оснащены </a:t>
            </a:r>
            <a:r>
              <a:rPr dirty="0" sz="2700" spc="120">
                <a:latin typeface="Trebuchet MS"/>
                <a:cs typeface="Trebuchet MS"/>
              </a:rPr>
              <a:t>передовыми </a:t>
            </a:r>
            <a:r>
              <a:rPr dirty="0" sz="2700" spc="70">
                <a:latin typeface="Trebuchet MS"/>
                <a:cs typeface="Trebuchet MS"/>
              </a:rPr>
              <a:t>технологиями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такими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как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5G,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искусственный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интеллект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расширенная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реальность. 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Эти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достижения делают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устройства более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45">
                <a:latin typeface="Trebuchet MS"/>
                <a:cs typeface="Trebuchet MS"/>
              </a:rPr>
              <a:t>умными </a:t>
            </a:r>
            <a:r>
              <a:rPr dirty="0" sz="2700" spc="17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700" spc="105">
                <a:latin typeface="Trebuchet MS"/>
                <a:cs typeface="Trebuchet MS"/>
              </a:rPr>
              <a:t>многофункциональными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позволяя 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пользователям </a:t>
            </a:r>
            <a:r>
              <a:rPr dirty="0" sz="2700" spc="140">
                <a:solidFill>
                  <a:srgbClr val="FFFFFF"/>
                </a:solidFill>
                <a:latin typeface="Trebuchet MS"/>
                <a:cs typeface="Trebuchet MS"/>
              </a:rPr>
              <a:t>выполнять </a:t>
            </a:r>
            <a:r>
              <a:rPr dirty="0" sz="27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множество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задач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с </a:t>
            </a:r>
            <a:r>
              <a:rPr dirty="0" sz="2700" spc="215">
                <a:solidFill>
                  <a:srgbClr val="FFFFFF"/>
                </a:solidFill>
                <a:latin typeface="Trebuchet MS"/>
                <a:cs typeface="Trebuchet MS"/>
              </a:rPr>
              <a:t>помощью 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одного </a:t>
            </a:r>
            <a:r>
              <a:rPr dirty="0" sz="27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устройства.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36127" y="274474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0897" y="4445305"/>
            <a:ext cx="4694250" cy="4267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9689" y="5428170"/>
            <a:ext cx="2294064" cy="3303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4014" y="6416980"/>
            <a:ext cx="2717241" cy="42656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100600"/>
              </a:lnSpc>
              <a:spcBef>
                <a:spcPts val="100"/>
              </a:spcBef>
            </a:pPr>
            <a:r>
              <a:rPr dirty="0" spc="190"/>
              <a:t>Эволюция </a:t>
            </a:r>
            <a:r>
              <a:rPr dirty="0" spc="175"/>
              <a:t>мобильного </a:t>
            </a:r>
            <a:r>
              <a:rPr dirty="0" spc="80"/>
              <a:t>телефона </a:t>
            </a:r>
            <a:r>
              <a:rPr dirty="0" spc="140"/>
              <a:t>от простых </a:t>
            </a:r>
            <a:r>
              <a:rPr dirty="0" spc="145"/>
              <a:t> </a:t>
            </a:r>
            <a:r>
              <a:rPr dirty="0" spc="100"/>
              <a:t>устройств</a:t>
            </a:r>
            <a:r>
              <a:rPr dirty="0" spc="-135"/>
              <a:t> </a:t>
            </a:r>
            <a:r>
              <a:rPr dirty="0" spc="110"/>
              <a:t>до</a:t>
            </a:r>
            <a:r>
              <a:rPr dirty="0" spc="-125"/>
              <a:t> </a:t>
            </a:r>
            <a:r>
              <a:rPr dirty="0" spc="155"/>
              <a:t>современных</a:t>
            </a:r>
            <a:r>
              <a:rPr dirty="0" spc="-140"/>
              <a:t> </a:t>
            </a:r>
            <a:r>
              <a:rPr dirty="0" spc="150">
                <a:solidFill>
                  <a:srgbClr val="000000"/>
                </a:solidFill>
              </a:rPr>
              <a:t>многофункциональных </a:t>
            </a:r>
            <a:r>
              <a:rPr dirty="0" spc="-950">
                <a:solidFill>
                  <a:srgbClr val="000000"/>
                </a:solidFill>
              </a:rPr>
              <a:t> </a:t>
            </a:r>
            <a:r>
              <a:rPr dirty="0" spc="125"/>
              <a:t>смартфонов </a:t>
            </a:r>
            <a:r>
              <a:rPr dirty="0" spc="114"/>
              <a:t>демонстрирует </a:t>
            </a:r>
            <a:r>
              <a:rPr dirty="0" spc="175"/>
              <a:t>значительный </a:t>
            </a:r>
            <a:r>
              <a:rPr dirty="0" spc="180"/>
              <a:t> </a:t>
            </a:r>
            <a:r>
              <a:rPr dirty="0" spc="95"/>
              <a:t>прогресс </a:t>
            </a:r>
            <a:r>
              <a:rPr dirty="0" spc="200"/>
              <a:t>в </a:t>
            </a:r>
            <a:r>
              <a:rPr dirty="0" spc="114"/>
              <a:t>области </a:t>
            </a:r>
            <a:r>
              <a:rPr dirty="0" spc="90">
                <a:solidFill>
                  <a:srgbClr val="000000"/>
                </a:solidFill>
              </a:rPr>
              <a:t>технологий</a:t>
            </a:r>
            <a:r>
              <a:rPr dirty="0" spc="90"/>
              <a:t>. </a:t>
            </a:r>
            <a:r>
              <a:rPr dirty="0" spc="200"/>
              <a:t>Понимание </a:t>
            </a:r>
            <a:r>
              <a:rPr dirty="0" spc="125"/>
              <a:t>этой </a:t>
            </a:r>
            <a:r>
              <a:rPr dirty="0" spc="130"/>
              <a:t> </a:t>
            </a:r>
            <a:r>
              <a:rPr dirty="0" spc="155"/>
              <a:t>истории </a:t>
            </a:r>
            <a:r>
              <a:rPr dirty="0" spc="140"/>
              <a:t>помогает </a:t>
            </a:r>
            <a:r>
              <a:rPr dirty="0" spc="190"/>
              <a:t>нам </a:t>
            </a:r>
            <a:r>
              <a:rPr dirty="0" spc="125"/>
              <a:t>оценить, </a:t>
            </a:r>
            <a:r>
              <a:rPr dirty="0" spc="55"/>
              <a:t>как </a:t>
            </a:r>
            <a:r>
              <a:rPr dirty="0" spc="180"/>
              <a:t>мобильные </a:t>
            </a:r>
            <a:r>
              <a:rPr dirty="0" spc="185"/>
              <a:t> </a:t>
            </a:r>
            <a:r>
              <a:rPr dirty="0" spc="105"/>
              <a:t>устройства </a:t>
            </a:r>
            <a:r>
              <a:rPr dirty="0" spc="145"/>
              <a:t>продолжают </a:t>
            </a:r>
            <a:r>
              <a:rPr dirty="0" spc="150">
                <a:solidFill>
                  <a:srgbClr val="000000"/>
                </a:solidFill>
              </a:rPr>
              <a:t>формировать </a:t>
            </a:r>
            <a:r>
              <a:rPr dirty="0" spc="225"/>
              <a:t>наше </a:t>
            </a:r>
            <a:r>
              <a:rPr dirty="0" spc="229"/>
              <a:t> </a:t>
            </a:r>
            <a:r>
              <a:rPr dirty="0" spc="160"/>
              <a:t>общество</a:t>
            </a:r>
            <a:r>
              <a:rPr dirty="0" spc="-130"/>
              <a:t> </a:t>
            </a:r>
            <a:r>
              <a:rPr dirty="0" spc="220"/>
              <a:t>и</a:t>
            </a:r>
            <a:r>
              <a:rPr dirty="0" spc="-125"/>
              <a:t> </a:t>
            </a:r>
            <a:r>
              <a:rPr dirty="0" spc="145"/>
              <a:t>повседневную</a:t>
            </a:r>
            <a:r>
              <a:rPr dirty="0" spc="-130"/>
              <a:t> </a:t>
            </a:r>
            <a:r>
              <a:rPr dirty="0" spc="90"/>
              <a:t>жизнь.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880511" y="1922767"/>
            <a:ext cx="583882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80"/>
              <a:t>Закл</a:t>
            </a:r>
            <a:r>
              <a:rPr dirty="0" sz="7500" spc="45"/>
              <a:t>ю</a:t>
            </a:r>
            <a:r>
              <a:rPr dirty="0" sz="7500" spc="190"/>
              <a:t>чение</a:t>
            </a:r>
            <a:endParaRPr sz="7500"/>
          </a:p>
        </p:txBody>
      </p:sp>
      <p:sp>
        <p:nvSpPr>
          <p:cNvPr id="16" name="object 16"/>
          <p:cNvSpPr/>
          <p:nvPr/>
        </p:nvSpPr>
        <p:spPr>
          <a:xfrm>
            <a:off x="7227099" y="3677386"/>
            <a:ext cx="3819525" cy="95250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5" y="0"/>
                </a:moveTo>
                <a:lnTo>
                  <a:pt x="0" y="0"/>
                </a:lnTo>
                <a:lnTo>
                  <a:pt x="0" y="95250"/>
                </a:lnTo>
                <a:lnTo>
                  <a:pt x="3819525" y="95250"/>
                </a:lnTo>
                <a:lnTo>
                  <a:pt x="38195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2024-10-07T09:25:14Z</dcterms:created>
  <dcterms:modified xsi:type="dcterms:W3CDTF">2024-10-07T09:25:14Z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2024-10-07T00:00:00Z</vt:filetime>
  </property>
</Properties>
</file>